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7" r:id="rId3"/>
    <p:sldId id="259" r:id="rId4"/>
    <p:sldId id="258" r:id="rId5"/>
    <p:sldId id="269" r:id="rId6"/>
    <p:sldId id="264" r:id="rId7"/>
    <p:sldId id="265" r:id="rId8"/>
    <p:sldId id="266" r:id="rId9"/>
    <p:sldId id="261" r:id="rId10"/>
    <p:sldId id="2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1FA"/>
    <a:srgbClr val="E5ECFF"/>
    <a:srgbClr val="D5E0FF"/>
    <a:srgbClr val="C1D1FF"/>
    <a:srgbClr val="029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700" y="3888498"/>
            <a:ext cx="64897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388849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3888498"/>
            <a:ext cx="0" cy="146304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831px-OpenCV_Logo_with_text_svg_version.svg.png (831×1024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420" y="287866"/>
            <a:ext cx="1132580" cy="13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0"/>
    </mc:Choice>
    <mc:Fallback xmlns="">
      <p:transition spd="slow" advClick="0" advTm="110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ion.deis.unibo.it/keypoints3d/?page_id=2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3d pose estimation via </a:t>
            </a:r>
            <a:br>
              <a:rPr lang="en-US" smtClean="0"/>
            </a:br>
            <a:r>
              <a:rPr lang="en-US" smtClean="0"/>
              <a:t>point pair featur</a:t>
            </a:r>
            <a:r>
              <a:rPr lang="tr-TR" smtClean="0"/>
              <a:t>e</a:t>
            </a:r>
            <a:r>
              <a:rPr lang="en-US" smtClean="0"/>
              <a:t>s</a:t>
            </a:r>
            <a:r>
              <a:rPr lang="tr-TR" smtClean="0"/>
              <a:t> ın opencv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3888498"/>
            <a:ext cx="3457575" cy="1463040"/>
          </a:xfrm>
        </p:spPr>
        <p:txBody>
          <a:bodyPr>
            <a:normAutofit/>
          </a:bodyPr>
          <a:lstStyle/>
          <a:p>
            <a:r>
              <a:rPr lang="en-US" sz="2400" smtClean="0"/>
              <a:t>Tolga Birdal</a:t>
            </a:r>
            <a:endParaRPr lang="tr-TR" sz="2400" smtClean="0"/>
          </a:p>
          <a:p>
            <a:r>
              <a:rPr lang="tr-TR" sz="2400" smtClean="0"/>
              <a:t>GSoC 2014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42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GAINED FUNCTIONALITIES</a:t>
            </a:r>
            <a:endParaRPr lang="en-US"/>
          </a:p>
        </p:txBody>
      </p:sp>
      <p:sp>
        <p:nvSpPr>
          <p:cNvPr id="7" name="Content Placeholder 4"/>
          <p:cNvSpPr txBox="1">
            <a:spLocks noGrp="1"/>
          </p:cNvSpPr>
          <p:nvPr>
            <p:ph idx="1"/>
          </p:nvPr>
        </p:nvSpPr>
        <p:spPr>
          <a:xfrm>
            <a:off x="1024128" y="2048517"/>
            <a:ext cx="4351640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Bounding Boxes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Voxel Based Quantization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Fast Normal Computation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PLY Reading / Writing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Naïve Hashtable and Various Hashfunctions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840" y="1243914"/>
            <a:ext cx="2555945" cy="2576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840" y="3917140"/>
            <a:ext cx="2555945" cy="21050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523657" y="1095632"/>
            <a:ext cx="3373325" cy="55028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61317" y="612570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Octrees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77" y="4156850"/>
            <a:ext cx="1714500" cy="196884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352492" y="4046086"/>
            <a:ext cx="2955073" cy="2552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98380" y="6125700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PC Normals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500"/>
    </mc:Choice>
    <mc:Fallback xmlns="">
      <p:transition spd="slow" advClick="0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49899"/>
            <a:ext cx="6498154" cy="489837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899400" y="1981200"/>
            <a:ext cx="0" cy="4597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6519" y="5655270"/>
            <a:ext cx="3559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Many thanks to OpenCV Team and Google for makıng this an ingenious experience.</a:t>
            </a:r>
            <a:endParaRPr lang="en-US"/>
          </a:p>
        </p:txBody>
      </p:sp>
      <p:pic>
        <p:nvPicPr>
          <p:cNvPr id="11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0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30" y="3426813"/>
            <a:ext cx="2092269" cy="134140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94" y="4110988"/>
            <a:ext cx="1216200" cy="14519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919" y="2463214"/>
            <a:ext cx="1678121" cy="1088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75" y="622866"/>
            <a:ext cx="9720072" cy="1499616"/>
          </a:xfrm>
        </p:spPr>
        <p:txBody>
          <a:bodyPr/>
          <a:lstStyle/>
          <a:p>
            <a:r>
              <a:rPr lang="tr-TR" smtClean="0"/>
              <a:t>out</a:t>
            </a:r>
            <a:r>
              <a:rPr lang="en-US" smtClean="0"/>
              <a:t>line of the algorithm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52815" y="2371725"/>
            <a:ext cx="1400040" cy="92234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Load / Generate 3D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48844" y="2172886"/>
            <a:ext cx="1567557" cy="3237313"/>
          </a:xfrm>
          <a:prstGeom prst="round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smtClean="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endParaRPr lang="en-US" sz="1600" smtClean="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PPF Feature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Extraction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76758" y="2172887"/>
            <a:ext cx="1434563" cy="127415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Compute Hashtable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Precompute </a:t>
            </a:r>
            <a:r>
              <a:rPr lang="el-GR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α</a:t>
            </a:r>
            <a:r>
              <a:rPr lang="en-US" sz="1600" baseline="-250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model</a:t>
            </a:r>
            <a:endParaRPr lang="en-US" sz="1600" baseline="-250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1552855" y="2816827"/>
            <a:ext cx="995989" cy="1607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7" idx="3"/>
          </p:cNvCxnSpPr>
          <p:nvPr/>
        </p:nvCxnSpPr>
        <p:spPr>
          <a:xfrm>
            <a:off x="1546325" y="4771434"/>
            <a:ext cx="1002519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938633" y="2179746"/>
            <a:ext cx="1434563" cy="127415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Trained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14" name="Straight Arrow Connector 13"/>
          <p:cNvCxnSpPr>
            <a:stCxn id="7" idx="3"/>
            <a:endCxn id="13" idx="1"/>
          </p:cNvCxnSpPr>
          <p:nvPr/>
        </p:nvCxnSpPr>
        <p:spPr>
          <a:xfrm>
            <a:off x="7011321" y="2809966"/>
            <a:ext cx="1927312" cy="685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0319496" y="4258313"/>
            <a:ext cx="1655329" cy="96779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Pose Clustering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55094" y="4136042"/>
            <a:ext cx="1434563" cy="127415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Hashtable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Lookup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/>
            </a:r>
            <a:b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/>
            </a:r>
            <a:b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Vote for Pose</a:t>
            </a:r>
            <a:endParaRPr lang="en-US" sz="1600" baseline="-250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16401" y="2809967"/>
            <a:ext cx="1460357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4130040" y="4773120"/>
            <a:ext cx="2625054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9020" y="5832281"/>
            <a:ext cx="1655329" cy="96779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ICP Refinement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Final Pose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28" name="Straight Arrow Connector 27"/>
          <p:cNvCxnSpPr>
            <a:stCxn id="17" idx="3"/>
          </p:cNvCxnSpPr>
          <p:nvPr/>
        </p:nvCxnSpPr>
        <p:spPr>
          <a:xfrm flipV="1">
            <a:off x="8189657" y="4773120"/>
            <a:ext cx="2139363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2"/>
            <a:endCxn id="27" idx="0"/>
          </p:cNvCxnSpPr>
          <p:nvPr/>
        </p:nvCxnSpPr>
        <p:spPr>
          <a:xfrm>
            <a:off x="11147161" y="5226111"/>
            <a:ext cx="9524" cy="60617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376" y="1906068"/>
            <a:ext cx="662085" cy="8158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554" y="3862884"/>
            <a:ext cx="707907" cy="7908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817" y="1379381"/>
            <a:ext cx="1601133" cy="131505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790" y="5868258"/>
            <a:ext cx="881276" cy="954829"/>
          </a:xfrm>
          <a:prstGeom prst="rect">
            <a:avLst/>
          </a:prstGeom>
        </p:spPr>
      </p:pic>
      <p:cxnSp>
        <p:nvCxnSpPr>
          <p:cNvPr id="53" name="Elbow Connector 52"/>
          <p:cNvCxnSpPr>
            <a:stCxn id="13" idx="2"/>
            <a:endCxn id="17" idx="0"/>
          </p:cNvCxnSpPr>
          <p:nvPr/>
        </p:nvCxnSpPr>
        <p:spPr>
          <a:xfrm rot="5400000">
            <a:off x="8223077" y="2703204"/>
            <a:ext cx="682138" cy="2183539"/>
          </a:xfrm>
          <a:prstGeom prst="bentConnector3">
            <a:avLst/>
          </a:prstGeom>
          <a:ln w="50800">
            <a:gradFill>
              <a:gsLst>
                <a:gs pos="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146285" y="4310260"/>
            <a:ext cx="1400040" cy="92234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Load / Generate 3D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-89849" y="3540617"/>
            <a:ext cx="12281849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85277" y="3109407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Training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0" y="359585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Runtime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15" y="6140848"/>
            <a:ext cx="5724530" cy="730895"/>
          </a:xfrm>
          <a:prstGeom prst="rect">
            <a:avLst/>
          </a:prstGeom>
        </p:spPr>
      </p:pic>
      <p:pic>
        <p:nvPicPr>
          <p:cNvPr id="36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78123"/>
      </p:ext>
    </p:extLst>
  </p:cSld>
  <p:clrMapOvr>
    <a:masterClrMapping/>
  </p:clrMapOvr>
  <p:transition spd="slow"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3" grpId="0" animBg="1"/>
      <p:bldP spid="15" grpId="0" animBg="1"/>
      <p:bldP spid="17" grpId="0" animBg="1"/>
      <p:bldP spid="27" grpId="0" animBg="1"/>
      <p:bldP spid="77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LASER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06386" y="5224106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Pose Estimation</a:t>
            </a:r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2" y="4001731"/>
            <a:ext cx="2111268" cy="2358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73" y="2022146"/>
            <a:ext cx="1209120" cy="13100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5" y="3470749"/>
            <a:ext cx="1212765" cy="14128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15" y="5029580"/>
            <a:ext cx="1212765" cy="12060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494" y="3015981"/>
            <a:ext cx="2426975" cy="21504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526" y="1897232"/>
            <a:ext cx="603114" cy="13093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52" y="1917867"/>
            <a:ext cx="1045886" cy="12887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259" y="2035614"/>
            <a:ext cx="1227863" cy="1170982"/>
          </a:xfrm>
          <a:prstGeom prst="rect">
            <a:avLst/>
          </a:prstGeom>
        </p:spPr>
      </p:pic>
      <p:pic>
        <p:nvPicPr>
          <p:cNvPr id="34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6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1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6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6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6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6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6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6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7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3" grpId="0" animBg="1"/>
      <p:bldP spid="14" grpId="0" animBg="1"/>
      <p:bldP spid="15" grpId="0"/>
      <p:bldP spid="20" grpId="0"/>
      <p:bldP spid="22" grpId="0" animBg="1"/>
      <p:bldP spid="23" grpId="0"/>
      <p:bldP spid="24" grpId="0" animBg="1"/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STEREO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4" y="1965383"/>
            <a:ext cx="744027" cy="1251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9" y="2048090"/>
            <a:ext cx="1297071" cy="1065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728" y="2002453"/>
            <a:ext cx="744027" cy="117723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27" y="3948534"/>
            <a:ext cx="2279896" cy="2423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47" y="2002453"/>
            <a:ext cx="1204547" cy="1297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647" y="4946177"/>
            <a:ext cx="1204547" cy="1320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357" y="3480820"/>
            <a:ext cx="1204547" cy="12844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5052" y="2833000"/>
            <a:ext cx="2274350" cy="233338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1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12000"/>
    </mc:Choice>
    <mc:Fallback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3" grpId="0" animBg="1"/>
      <p:bldP spid="14" grpId="0" animBg="1"/>
      <p:bldP spid="15" grpId="0"/>
      <p:bldP spid="20" grpId="0"/>
      <p:bldP spid="22" grpId="0" animBg="1"/>
      <p:bldP spid="24" grpId="0" animBg="1"/>
      <p:bldP spid="25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Regıstratıon on </a:t>
            </a:r>
            <a:r>
              <a:rPr lang="en-US" smtClean="0"/>
              <a:t>spacetime stereo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04813" y="5902029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Scene</a:t>
            </a:r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5" y="2181052"/>
            <a:ext cx="2434582" cy="3720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151" y="2181052"/>
            <a:ext cx="3705845" cy="3705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58" y="3310415"/>
            <a:ext cx="3036842" cy="30368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1902" y="592815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Model</a:t>
            </a:r>
            <a:endParaRPr lang="en-US" sz="24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258" y="321653"/>
            <a:ext cx="3036842" cy="311831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373966" y="6321130"/>
            <a:ext cx="212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Registered Pose</a:t>
            </a:r>
            <a:endParaRPr lang="en-US" sz="2400"/>
          </a:p>
        </p:txBody>
      </p:sp>
      <p:sp>
        <p:nvSpPr>
          <p:cNvPr id="26" name="Rounded Rectangle 25"/>
          <p:cNvSpPr/>
          <p:nvPr/>
        </p:nvSpPr>
        <p:spPr>
          <a:xfrm>
            <a:off x="178138" y="1851748"/>
            <a:ext cx="2947936" cy="45119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623664" y="1790667"/>
            <a:ext cx="4257679" cy="4573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458200" y="101599"/>
            <a:ext cx="3647012" cy="66811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812258" y="3310260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lus 30"/>
          <p:cNvSpPr/>
          <p:nvPr/>
        </p:nvSpPr>
        <p:spPr>
          <a:xfrm>
            <a:off x="3176195" y="3840668"/>
            <a:ext cx="401744" cy="401744"/>
          </a:xfrm>
          <a:prstGeom prst="mathPlus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995987" y="4031521"/>
            <a:ext cx="357546" cy="152400"/>
          </a:xfrm>
          <a:prstGeom prst="rightArrow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8154"/>
            <a:ext cx="604672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2">
                    <a:lumMod val="75000"/>
                  </a:schemeClr>
                </a:solidFill>
              </a:rPr>
              <a:t>Dataset from </a:t>
            </a:r>
            <a:r>
              <a:rPr lang="en-US" i="1" smtClean="0">
                <a:noFill/>
                <a:hlinkClick r:id="rId6"/>
              </a:rPr>
              <a:t>http</a:t>
            </a:r>
            <a:r>
              <a:rPr lang="en-US" i="1">
                <a:noFill/>
                <a:hlinkClick r:id="rId6"/>
              </a:rPr>
              <a:t>://vision.deis.unibo.it/keypoints3d/?page_id=2</a:t>
            </a:r>
            <a:endParaRPr lang="en-US" i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79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</a:t>
            </a:r>
            <a:r>
              <a:rPr lang="en-US" smtClean="0"/>
              <a:t>on slam dataset - </a:t>
            </a:r>
            <a:r>
              <a:rPr lang="tr-TR" smtClean="0"/>
              <a:t>1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93" y="1924317"/>
            <a:ext cx="3074722" cy="2538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93" y="4402324"/>
            <a:ext cx="3074722" cy="2307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293993" y="4491224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946584"/>
            <a:ext cx="4359998" cy="47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971" y="634095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Exact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4143" y="4156468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SLAM Scene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0716" y="6351769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Registered Pose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766792" y="4086091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66791" y="4217658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5199446"/>
            <a:ext cx="2380962" cy="1536238"/>
          </a:xfrm>
          <a:prstGeom prst="rect">
            <a:avLst/>
          </a:prstGeom>
        </p:spPr>
      </p:pic>
      <p:pic>
        <p:nvPicPr>
          <p:cNvPr id="15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31" y="2500622"/>
            <a:ext cx="5147958" cy="3615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5" y="1757940"/>
            <a:ext cx="3522423" cy="249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on slam </a:t>
            </a:r>
            <a:r>
              <a:rPr lang="en-US" smtClean="0"/>
              <a:t>dataset</a:t>
            </a:r>
            <a:r>
              <a:rPr lang="tr-TR" smtClean="0"/>
              <a:t> - 2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81" y="4306153"/>
            <a:ext cx="2450012" cy="2455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6081" y="6115723"/>
            <a:ext cx="2297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Cropped &amp; 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Processed Chair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659082" y="3805254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9081" y="3936821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91564" y="3821599"/>
            <a:ext cx="178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3D Reconstruction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5255" y="5736767"/>
            <a:ext cx="32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Matched to Reconstruction</a:t>
            </a:r>
            <a:endParaRPr lang="en-US">
              <a:solidFill>
                <a:srgbClr val="FFC000"/>
              </a:solidFill>
            </a:endParaRPr>
          </a:p>
        </p:txBody>
      </p:sp>
      <p:pic>
        <p:nvPicPr>
          <p:cNvPr id="13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Failing cases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27" y="281118"/>
            <a:ext cx="3998768" cy="3338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2" y="1927545"/>
            <a:ext cx="3399186" cy="1902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7820" y="3501392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2864675" y="4151165"/>
            <a:ext cx="415540" cy="34091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68" y="4780789"/>
            <a:ext cx="3399186" cy="1929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1282" y="4160061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  &amp;  Match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83217" y="5442940"/>
            <a:ext cx="1169524" cy="639258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7160" y="264789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0377" y="544294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415500" y="620822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506" y="4780789"/>
            <a:ext cx="3436545" cy="197283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50213" y="309732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8528466" y="4027896"/>
            <a:ext cx="658669" cy="447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173301" y="1779035"/>
            <a:ext cx="3798289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222775" y="4648861"/>
            <a:ext cx="3798289" cy="2166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3714" y="6379322"/>
            <a:ext cx="222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Scaled and ReMeshed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73109" y="6148934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Non-Uniform Sampling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&amp; Normals Computation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04051" y="3202144"/>
            <a:ext cx="28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is Positioned with Error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655941" y="4667092"/>
            <a:ext cx="4608103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655941" y="94952"/>
            <a:ext cx="4608103" cy="3710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2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6" grpId="0"/>
      <p:bldP spid="27" grpId="0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FAST ICP REGISTRATION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92170" y="3417340"/>
            <a:ext cx="30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solidFill>
                  <a:srgbClr val="C00000"/>
                </a:solidFill>
              </a:rPr>
              <a:t>Registration in ~300 ms</a:t>
            </a:r>
            <a:endParaRPr lang="en-US" sz="2400" i="1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8855" y="3948985"/>
            <a:ext cx="11944038" cy="2776467"/>
            <a:chOff x="98855" y="3948985"/>
            <a:chExt cx="11944038" cy="2776467"/>
          </a:xfrm>
        </p:grpSpPr>
        <p:sp>
          <p:nvSpPr>
            <p:cNvPr id="4" name="Rounded Rectangle 3"/>
            <p:cNvSpPr/>
            <p:nvPr/>
          </p:nvSpPr>
          <p:spPr>
            <a:xfrm>
              <a:off x="98855" y="3954164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918" y="4162069"/>
              <a:ext cx="2162687" cy="18403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790" y="4216816"/>
              <a:ext cx="2220085" cy="1768443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208362" y="3948985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4060" y="4191766"/>
              <a:ext cx="2273023" cy="1798572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6317869" y="3948985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8267" y="4162069"/>
              <a:ext cx="2355949" cy="1882214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9427377" y="3954061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394" y="6356120"/>
              <a:ext cx="1505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2">
                      <a:lumMod val="75000"/>
                    </a:schemeClr>
                  </a:solidFill>
                </a:rPr>
                <a:t>Coarsest Level</a:t>
              </a:r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23332" y="6356120"/>
              <a:ext cx="1223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2">
                      <a:lumMod val="75000"/>
                    </a:schemeClr>
                  </a:solidFill>
                </a:rPr>
                <a:t>Finest Level</a:t>
              </a:r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298703" y="6540786"/>
              <a:ext cx="56346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4"/>
          <p:cNvSpPr txBox="1">
            <a:spLocks noGrp="1"/>
          </p:cNvSpPr>
          <p:nvPr>
            <p:ph idx="1"/>
          </p:nvPr>
        </p:nvSpPr>
        <p:spPr>
          <a:xfrm>
            <a:off x="890988" y="1951813"/>
            <a:ext cx="4781181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Point Cloud Normalization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Robust Registration: Median Absolute Deviations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Coarse to Fine Registration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Linearized Point to Plane Metric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Duplicate Assignment Resolution: Picky ICP</a:t>
            </a:r>
            <a:endParaRPr lang="en-US" sz="18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939</TotalTime>
  <Words>230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Minion Pro</vt:lpstr>
      <vt:lpstr>Tw Cen MT</vt:lpstr>
      <vt:lpstr>Tw Cen MT Condensed</vt:lpstr>
      <vt:lpstr>Wingdings</vt:lpstr>
      <vt:lpstr>Wingdings 3</vt:lpstr>
      <vt:lpstr>Integral</vt:lpstr>
      <vt:lpstr>3d pose estimation via  point pair features ın opencv</vt:lpstr>
      <vt:lpstr>outline of the algorithm</vt:lpstr>
      <vt:lpstr>Registration using point pair features - LASER</vt:lpstr>
      <vt:lpstr>Registration using point pair features - STEREO</vt:lpstr>
      <vt:lpstr>Regıstratıon on spacetime stereo</vt:lpstr>
      <vt:lpstr>Registration on slam dataset - 1</vt:lpstr>
      <vt:lpstr>Registration on slam dataset - 2</vt:lpstr>
      <vt:lpstr>Failing cases</vt:lpstr>
      <vt:lpstr>FAST ICP REGISTRATION</vt:lpstr>
      <vt:lpstr>OTHER GAINED FUNCTIONALITIES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Registration using point pair features</dc:title>
  <dc:creator>Tolga Birdal</dc:creator>
  <cp:lastModifiedBy>Tolga Birdal</cp:lastModifiedBy>
  <cp:revision>267</cp:revision>
  <dcterms:created xsi:type="dcterms:W3CDTF">2014-07-26T11:37:39Z</dcterms:created>
  <dcterms:modified xsi:type="dcterms:W3CDTF">2014-07-30T01:55:04Z</dcterms:modified>
</cp:coreProperties>
</file>